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CEAAF-2B23-4605-939D-3261B4519009}"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4B4A4-7863-435F-A700-06EEDBB9EC2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5B910DF-B555-4D30-B35E-2297D59E32D0}" type="datetime1">
              <a:rPr lang="en-US" smtClean="0"/>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9D1D79F-E600-4AC1-A639-0B9FB8286C38}" type="datetime1">
              <a:rPr lang="en-US" smtClean="0"/>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90F5D60-A842-4D08-9D7D-A7A57AB501A2}" type="datetime1">
              <a:rPr lang="en-US" smtClean="0"/>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DF2F1F9-9322-493A-A9EE-BB75692CE5F5}" type="datetime1">
              <a:rPr lang="en-US" smtClean="0"/>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858DE51-4D5E-4D23-8181-86A5B05D5351}" type="datetime1">
              <a:rPr lang="en-US" smtClean="0"/>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9C399FCA-87F3-427A-B1A2-15346103C68A}" type="datetime1">
              <a:rPr lang="en-US" smtClean="0"/>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93DF709-7E2D-49E6-A629-D8E3363D194F}" type="datetime1">
              <a:rPr lang="en-US" smtClean="0"/>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5D0A921-9375-4BAA-A7C2-7975528669FA}" type="datetime1">
              <a:rPr lang="en-US" smtClean="0"/>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25425-F285-48AE-A409-A618E3EEA628}" type="datetime1">
              <a:rPr lang="en-US" smtClean="0"/>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B56A94D-7D6A-4378-93F6-A3A33186E34B}" type="datetime1">
              <a:rPr lang="en-US" smtClean="0"/>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85FC0F9-687B-4417-9D77-CE2D7AD8C321}" type="datetime1">
              <a:rPr lang="en-US" smtClean="0"/>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75990" y="62886"/>
            <a:ext cx="11708355" cy="6301715"/>
            <a:chOff x="175990" y="62886"/>
            <a:chExt cx="11708355" cy="6301715"/>
          </a:xfrm>
        </p:grpSpPr>
        <p:sp useBgFill="1">
          <p:nvSpPr>
            <p:cNvPr id="18" name="Graphic 10"/>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B32DFD30-2122-4F4A-97B4-D0A849E36C5F}" type="datetime1">
              <a:rPr lang="en-US" smtClean="0"/>
            </a:fld>
            <a:endParaRPr lang="en-US" dirty="0"/>
          </a:p>
        </p:txBody>
      </p:sp>
      <p:sp>
        <p:nvSpPr>
          <p:cNvPr id="5" name="Footer Placeholder 4"/>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5239" y="1307206"/>
            <a:ext cx="8278969" cy="965915"/>
          </a:xfrm>
        </p:spPr>
        <p:txBody>
          <a:bodyPr>
            <a:normAutofit fontScale="90000"/>
          </a:bodyPr>
          <a:lstStyle/>
          <a:p>
            <a:r>
              <a:rPr lang="en-GB" sz="3200" b="1" dirty="0">
                <a:latin typeface="Goudy Old Style" panose="02020502050305020303" pitchFamily="18" charset="0"/>
              </a:rPr>
              <a:t>TITLE : "FOOT STEP POWER GENERATION"</a:t>
            </a:r>
            <a:br>
              <a:rPr lang="en-GB" sz="3200" b="1" dirty="0">
                <a:latin typeface="Goudy Old Style" panose="02020502050305020303" pitchFamily="18" charset="0"/>
              </a:rPr>
            </a:br>
            <a:endParaRPr lang="en-IN" sz="3200" b="1" dirty="0">
              <a:latin typeface="Goudy Old Style" panose="02020502050305020303" pitchFamily="18" charset="0"/>
            </a:endParaRPr>
          </a:p>
        </p:txBody>
      </p:sp>
      <p:sp>
        <p:nvSpPr>
          <p:cNvPr id="3" name="Subtitle 2"/>
          <p:cNvSpPr>
            <a:spLocks noGrp="1"/>
          </p:cNvSpPr>
          <p:nvPr>
            <p:ph type="subTitle" idx="1"/>
          </p:nvPr>
        </p:nvSpPr>
        <p:spPr>
          <a:xfrm>
            <a:off x="948218" y="4584880"/>
            <a:ext cx="2603679" cy="821855"/>
          </a:xfrm>
        </p:spPr>
        <p:txBody>
          <a:bodyPr>
            <a:normAutofit/>
          </a:bodyPr>
          <a:lstStyle/>
          <a:p>
            <a:endParaRPr lang="en-IN" sz="1800" dirty="0"/>
          </a:p>
          <a:p>
            <a:endParaRPr lang="en-IN" sz="1800" dirty="0"/>
          </a:p>
        </p:txBody>
      </p:sp>
      <p:sp>
        <p:nvSpPr>
          <p:cNvPr id="6" name="TextBox 5"/>
          <p:cNvSpPr txBox="1"/>
          <p:nvPr/>
        </p:nvSpPr>
        <p:spPr>
          <a:xfrm>
            <a:off x="8734017" y="4400214"/>
            <a:ext cx="3951733" cy="368300"/>
          </a:xfrm>
          <a:prstGeom prst="rect">
            <a:avLst/>
          </a:prstGeom>
          <a:noFill/>
        </p:spPr>
        <p:txBody>
          <a:bodyPr wrap="square" rtlCol="0">
            <a:spAutoFit/>
          </a:bodyPr>
          <a:lstStyle/>
          <a:p>
            <a:r>
              <a:rPr lang="en-IN" dirty="0"/>
              <a:t>K</a:t>
            </a:r>
            <a:r>
              <a:rPr lang="en-US" altLang="en-IN" dirty="0"/>
              <a:t>.Rishitha</a:t>
            </a:r>
            <a:r>
              <a:rPr lang="en-IN" dirty="0"/>
              <a:t>    [23</a:t>
            </a:r>
            <a:r>
              <a:rPr lang="en-US" altLang="en-IN" dirty="0"/>
              <a:t>UP1</a:t>
            </a:r>
            <a:r>
              <a:rPr lang="en-IN" dirty="0"/>
              <a:t>A0</a:t>
            </a:r>
            <a:r>
              <a:rPr lang="en-US" altLang="en-IN" dirty="0"/>
              <a:t>532</a:t>
            </a:r>
            <a:r>
              <a:rPr lang="en-IN" dirty="0"/>
              <a:t>]</a:t>
            </a:r>
            <a:endParaRPr lang="en-IN" dirty="0"/>
          </a:p>
        </p:txBody>
      </p:sp>
      <p:sp>
        <p:nvSpPr>
          <p:cNvPr id="7" name="TextBox 6"/>
          <p:cNvSpPr txBox="1"/>
          <p:nvPr/>
        </p:nvSpPr>
        <p:spPr>
          <a:xfrm>
            <a:off x="8039819" y="4803775"/>
            <a:ext cx="3338830" cy="368300"/>
          </a:xfrm>
          <a:prstGeom prst="rect">
            <a:avLst/>
          </a:prstGeom>
          <a:noFill/>
        </p:spPr>
        <p:txBody>
          <a:bodyPr wrap="none" rtlCol="0">
            <a:spAutoFit/>
          </a:bodyPr>
          <a:lstStyle/>
          <a:p>
            <a:r>
              <a:rPr lang="en-US" altLang="en-IN" dirty="0"/>
              <a:t>G.Akshaya</a:t>
            </a:r>
            <a:r>
              <a:rPr lang="en-IN" dirty="0"/>
              <a:t> [2</a:t>
            </a:r>
            <a:r>
              <a:rPr lang="en-US" altLang="en-IN" dirty="0"/>
              <a:t>3UP1</a:t>
            </a:r>
            <a:r>
              <a:rPr lang="en-IN" dirty="0"/>
              <a:t>A05</a:t>
            </a:r>
            <a:r>
              <a:rPr lang="en-US" altLang="en-IN" dirty="0"/>
              <a:t>25</a:t>
            </a:r>
            <a:r>
              <a:rPr lang="en-IN" dirty="0"/>
              <a:t>]</a:t>
            </a:r>
            <a:endParaRPr lang="en-IN" dirty="0"/>
          </a:p>
        </p:txBody>
      </p:sp>
      <p:sp>
        <p:nvSpPr>
          <p:cNvPr id="8" name="TextBox 7"/>
          <p:cNvSpPr txBox="1"/>
          <p:nvPr/>
        </p:nvSpPr>
        <p:spPr>
          <a:xfrm>
            <a:off x="8227178" y="5194098"/>
            <a:ext cx="3349625" cy="368300"/>
          </a:xfrm>
          <a:prstGeom prst="rect">
            <a:avLst/>
          </a:prstGeom>
          <a:noFill/>
        </p:spPr>
        <p:txBody>
          <a:bodyPr wrap="none" rtlCol="0">
            <a:spAutoFit/>
          </a:bodyPr>
          <a:lstStyle/>
          <a:p>
            <a:r>
              <a:rPr lang="en-IN" dirty="0"/>
              <a:t> </a:t>
            </a:r>
            <a:r>
              <a:rPr lang="en-US" altLang="en-IN" dirty="0"/>
              <a:t>A .pranavi</a:t>
            </a:r>
            <a:r>
              <a:rPr lang="en-IN" dirty="0"/>
              <a:t>[2</a:t>
            </a:r>
            <a:r>
              <a:rPr lang="en-US" altLang="en-IN" dirty="0"/>
              <a:t>3UP1A0505</a:t>
            </a:r>
            <a:r>
              <a:rPr lang="en-IN" dirty="0"/>
              <a:t>]</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50" y="502588"/>
            <a:ext cx="2526817" cy="571500"/>
          </a:xfrm>
        </p:spPr>
        <p:txBody>
          <a:bodyPr>
            <a:normAutofit/>
          </a:bodyPr>
          <a:lstStyle/>
          <a:p>
            <a:r>
              <a:rPr lang="en-IN" sz="2000" b="1" dirty="0"/>
              <a:t>5</a:t>
            </a:r>
            <a:r>
              <a:rPr lang="en-IN" sz="2400" dirty="0"/>
              <a:t>.</a:t>
            </a:r>
            <a:r>
              <a:rPr lang="en-IN" sz="2000" b="1" dirty="0"/>
              <a:t>Breadboard</a:t>
            </a:r>
            <a:r>
              <a:rPr lang="en-IN" sz="2000" dirty="0"/>
              <a:t>:</a:t>
            </a:r>
            <a:endParaRPr lang="en-IN" sz="2000" dirty="0"/>
          </a:p>
        </p:txBody>
      </p:sp>
      <p:sp>
        <p:nvSpPr>
          <p:cNvPr id="3" name="Content Placeholder 2"/>
          <p:cNvSpPr>
            <a:spLocks noGrp="1"/>
          </p:cNvSpPr>
          <p:nvPr>
            <p:ph idx="1"/>
          </p:nvPr>
        </p:nvSpPr>
        <p:spPr>
          <a:xfrm>
            <a:off x="97850" y="1162891"/>
            <a:ext cx="7307661" cy="1410237"/>
          </a:xfrm>
        </p:spPr>
        <p:txBody>
          <a:bodyPr>
            <a:noAutofit/>
          </a:bodyPr>
          <a:lstStyle/>
          <a:p>
            <a:pPr>
              <a:lnSpc>
                <a:spcPct val="10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A breadboard is used to make up temporary circuits for testing or to try out an idea. No soldering is required so it is easy to </a:t>
            </a:r>
            <a:r>
              <a:rPr lang="en-GB" sz="1800" dirty="0" err="1">
                <a:latin typeface="Times New Roman" panose="02020603050405020304" pitchFamily="18" charset="0"/>
                <a:cs typeface="Times New Roman" panose="02020603050405020304" pitchFamily="18" charset="0"/>
              </a:rPr>
              <a:t>chante</a:t>
            </a:r>
            <a:r>
              <a:rPr lang="en-GB" sz="1800" dirty="0">
                <a:latin typeface="Times New Roman" panose="02020603050405020304" pitchFamily="18" charset="0"/>
                <a:cs typeface="Times New Roman" panose="02020603050405020304" pitchFamily="18" charset="0"/>
              </a:rPr>
              <a:t> connections and replace components. Parts are not damaged and can be re-used afterwards.</a:t>
            </a:r>
            <a:endParaRPr lang="en-GB" sz="1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8339" y="3264252"/>
            <a:ext cx="849913" cy="461665"/>
          </a:xfrm>
          <a:prstGeom prst="rect">
            <a:avLst/>
          </a:prstGeom>
          <a:noFill/>
        </p:spPr>
        <p:txBody>
          <a:bodyPr wrap="none" rtlCol="0">
            <a:spAutoFit/>
          </a:bodyPr>
          <a:lstStyle/>
          <a:p>
            <a:r>
              <a:rPr lang="en-IN" sz="2000" b="1" dirty="0">
                <a:solidFill>
                  <a:srgbClr val="000000"/>
                </a:solidFill>
                <a:latin typeface="YAFdJjTk5UU 0"/>
              </a:rPr>
              <a:t>6</a:t>
            </a:r>
            <a:r>
              <a:rPr lang="en-IN" sz="2000" i="0" dirty="0">
                <a:solidFill>
                  <a:srgbClr val="000000"/>
                </a:solidFill>
                <a:effectLst/>
                <a:latin typeface="YAFdJjTk5UU 0"/>
              </a:rPr>
              <a:t>.</a:t>
            </a:r>
            <a:r>
              <a:rPr lang="en-IN" sz="2000" b="1" i="0" dirty="0">
                <a:solidFill>
                  <a:srgbClr val="000000"/>
                </a:solidFill>
                <a:effectLst/>
              </a:rPr>
              <a:t>LED</a:t>
            </a:r>
            <a:r>
              <a:rPr lang="en-IN" sz="2400" i="0" dirty="0">
                <a:solidFill>
                  <a:srgbClr val="000000"/>
                </a:solidFill>
                <a:effectLst/>
                <a:latin typeface="YAFdJjTk5UU 0"/>
              </a:rPr>
              <a:t>:</a:t>
            </a:r>
            <a:endParaRPr lang="en-IN" sz="2400" dirty="0"/>
          </a:p>
        </p:txBody>
      </p:sp>
      <p:sp>
        <p:nvSpPr>
          <p:cNvPr id="10" name="TextBox 9"/>
          <p:cNvSpPr txBox="1"/>
          <p:nvPr/>
        </p:nvSpPr>
        <p:spPr>
          <a:xfrm>
            <a:off x="58339" y="3725917"/>
            <a:ext cx="7657617" cy="1704569"/>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It is a small component that emits light when electricity passes through it. It's used for indicating status or providing visual feedback. You can control its brightness or make it blink using a microcontroller. LEDs are popular because they're energy-efficient and come in different </a:t>
            </a:r>
            <a:r>
              <a:rPr lang="en-GB" i="0" u="none" strike="noStrike" dirty="0" err="1">
                <a:solidFill>
                  <a:srgbClr val="000000"/>
                </a:solidFill>
                <a:effectLst/>
                <a:latin typeface="Times New Roman" panose="02020603050405020304" pitchFamily="18" charset="0"/>
                <a:cs typeface="Times New Roman" panose="02020603050405020304" pitchFamily="18" charset="0"/>
              </a:rPr>
              <a:t>colors</a:t>
            </a:r>
            <a:r>
              <a:rPr lang="en-GB" i="0" u="none" strike="noStrike" dirty="0">
                <a:solidFill>
                  <a:srgbClr val="000000"/>
                </a:solidFill>
                <a:effectLst/>
                <a:latin typeface="Times New Roman" panose="02020603050405020304" pitchFamily="18" charset="0"/>
                <a:cs typeface="Times New Roman" panose="02020603050405020304" pitchFamily="18" charset="0"/>
              </a:rPr>
              <a:t> and sizes.</a:t>
            </a:r>
            <a:endParaRPr lang="en-GB" i="0" dirty="0">
              <a:solidFill>
                <a:srgbClr val="000000"/>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86468" y="867345"/>
            <a:ext cx="3327827" cy="2001328"/>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361" y="3645709"/>
            <a:ext cx="1570009" cy="18838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50" y="502588"/>
            <a:ext cx="2526817" cy="571500"/>
          </a:xfrm>
        </p:spPr>
        <p:txBody>
          <a:bodyPr>
            <a:normAutofit/>
          </a:bodyPr>
          <a:lstStyle/>
          <a:p>
            <a:r>
              <a:rPr lang="en-IN" sz="2000" b="1" dirty="0"/>
              <a:t>7.Resistor</a:t>
            </a:r>
            <a:r>
              <a:rPr lang="en-IN" sz="2000" dirty="0"/>
              <a:t>:</a:t>
            </a:r>
            <a:endParaRPr lang="en-IN" sz="2000" dirty="0"/>
          </a:p>
        </p:txBody>
      </p:sp>
      <p:sp>
        <p:nvSpPr>
          <p:cNvPr id="3" name="Content Placeholder 2"/>
          <p:cNvSpPr>
            <a:spLocks noGrp="1"/>
          </p:cNvSpPr>
          <p:nvPr>
            <p:ph idx="1"/>
          </p:nvPr>
        </p:nvSpPr>
        <p:spPr>
          <a:xfrm>
            <a:off x="97850" y="1162891"/>
            <a:ext cx="7307661" cy="2039806"/>
          </a:xfrm>
        </p:spPr>
        <p:txBody>
          <a:bodyPr>
            <a:noAutofit/>
          </a:bodyPr>
          <a:lstStyle/>
          <a:p>
            <a:pPr>
              <a:lnSpc>
                <a:spcPct val="10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Resistors play a crucial role in electronic circuits by limiting the flow of electric current. They help control voltage levels, protect components, and ensure proper signal strength. Resistors are essential for designing efficient and reliable IoT devices, contributing to overall functionality and stability in electronic systems.</a:t>
            </a:r>
            <a:endParaRPr lang="en-GB" sz="1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8339" y="3264252"/>
            <a:ext cx="2382255" cy="400110"/>
          </a:xfrm>
          <a:prstGeom prst="rect">
            <a:avLst/>
          </a:prstGeom>
          <a:noFill/>
        </p:spPr>
        <p:txBody>
          <a:bodyPr wrap="none" rtlCol="0">
            <a:spAutoFit/>
          </a:bodyPr>
          <a:lstStyle/>
          <a:p>
            <a:r>
              <a:rPr lang="en-IN" sz="2000" b="1" i="0" dirty="0">
                <a:solidFill>
                  <a:srgbClr val="000000"/>
                </a:solidFill>
                <a:effectLst/>
                <a:latin typeface="+mj-lt"/>
              </a:rPr>
              <a:t>8</a:t>
            </a:r>
            <a:r>
              <a:rPr lang="en-IN" sz="2000" i="0" dirty="0">
                <a:solidFill>
                  <a:srgbClr val="000000"/>
                </a:solidFill>
                <a:effectLst/>
                <a:latin typeface="+mj-lt"/>
              </a:rPr>
              <a:t>.</a:t>
            </a:r>
            <a:r>
              <a:rPr lang="en-IN" sz="2000" b="1" i="0" dirty="0">
                <a:solidFill>
                  <a:srgbClr val="000000"/>
                </a:solidFill>
                <a:effectLst/>
                <a:latin typeface="+mj-lt"/>
              </a:rPr>
              <a:t>Bridge Rectifier</a:t>
            </a:r>
            <a:r>
              <a:rPr lang="en-IN" sz="2000" i="0" dirty="0">
                <a:solidFill>
                  <a:srgbClr val="000000"/>
                </a:solidFill>
                <a:effectLst/>
                <a:latin typeface="+mj-lt"/>
              </a:rPr>
              <a:t>:</a:t>
            </a:r>
            <a:endParaRPr lang="en-IN" sz="2000" dirty="0">
              <a:latin typeface="+mj-lt"/>
            </a:endParaRPr>
          </a:p>
        </p:txBody>
      </p:sp>
      <p:sp>
        <p:nvSpPr>
          <p:cNvPr id="10" name="TextBox 9"/>
          <p:cNvSpPr txBox="1"/>
          <p:nvPr/>
        </p:nvSpPr>
        <p:spPr>
          <a:xfrm>
            <a:off x="58339" y="3725917"/>
            <a:ext cx="7657617" cy="175432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A Bridge rectifier is a type of circuit that converts alternating current (AC) into direct current (DC). It's like a power converter for the electrical energy used in the project.</a:t>
            </a:r>
            <a:endParaRPr lang="en-GB"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The bridge rectifier consists of four diodes arranged in a specific configuration. These diodes work together to rectify the AC voltage, meaning they convert it into a pulsating DC voltage.</a:t>
            </a:r>
            <a:endParaRPr lang="en-GB"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73064" y="1162891"/>
            <a:ext cx="2363638" cy="1233437"/>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633" y="3725917"/>
            <a:ext cx="1714500" cy="1722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50" y="502588"/>
            <a:ext cx="2526817" cy="571500"/>
          </a:xfrm>
        </p:spPr>
        <p:txBody>
          <a:bodyPr>
            <a:normAutofit/>
          </a:bodyPr>
          <a:lstStyle/>
          <a:p>
            <a:r>
              <a:rPr lang="en-IN" sz="2000" b="1" dirty="0"/>
              <a:t>9.Jumper Wires</a:t>
            </a:r>
            <a:r>
              <a:rPr lang="en-IN" sz="2000" dirty="0"/>
              <a:t>:</a:t>
            </a:r>
            <a:endParaRPr lang="en-IN" sz="2000" dirty="0"/>
          </a:p>
        </p:txBody>
      </p:sp>
      <p:sp>
        <p:nvSpPr>
          <p:cNvPr id="3" name="Content Placeholder 2"/>
          <p:cNvSpPr>
            <a:spLocks noGrp="1"/>
          </p:cNvSpPr>
          <p:nvPr>
            <p:ph idx="1"/>
          </p:nvPr>
        </p:nvSpPr>
        <p:spPr>
          <a:xfrm>
            <a:off x="97850" y="1162891"/>
            <a:ext cx="7307661" cy="2039806"/>
          </a:xfrm>
        </p:spPr>
        <p:txBody>
          <a:bodyPr>
            <a:noAutofit/>
          </a:bodyPr>
          <a:lstStyle/>
          <a:p>
            <a:pPr>
              <a:lnSpc>
                <a:spcPct val="10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Jumper wires are simply wires that have connector pins at each end, allowing them to be used to connect two points to each other without soldering. Jumper wires are typically used with breadboards and other prototyping tools in order to make it easy to change a circuit as needed.</a:t>
            </a:r>
            <a:endParaRPr lang="en-GB" sz="1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7850" y="3300407"/>
            <a:ext cx="2292422" cy="400110"/>
          </a:xfrm>
          <a:prstGeom prst="rect">
            <a:avLst/>
          </a:prstGeom>
          <a:noFill/>
        </p:spPr>
        <p:txBody>
          <a:bodyPr wrap="none" rtlCol="0">
            <a:spAutoFit/>
          </a:bodyPr>
          <a:lstStyle/>
          <a:p>
            <a:r>
              <a:rPr lang="en-IN" sz="2000" b="1" dirty="0">
                <a:solidFill>
                  <a:srgbClr val="000000"/>
                </a:solidFill>
                <a:latin typeface="+mj-lt"/>
              </a:rPr>
              <a:t>10.Power Supply</a:t>
            </a:r>
            <a:r>
              <a:rPr lang="en-IN" sz="2000" i="0" dirty="0">
                <a:solidFill>
                  <a:srgbClr val="000000"/>
                </a:solidFill>
                <a:effectLst/>
                <a:latin typeface="YAFdJjTk5UU 0"/>
              </a:rPr>
              <a:t>:</a:t>
            </a:r>
            <a:endParaRPr lang="en-IN" sz="2000" dirty="0"/>
          </a:p>
        </p:txBody>
      </p:sp>
      <p:sp>
        <p:nvSpPr>
          <p:cNvPr id="10" name="TextBox 9"/>
          <p:cNvSpPr txBox="1"/>
          <p:nvPr/>
        </p:nvSpPr>
        <p:spPr>
          <a:xfrm>
            <a:off x="58339" y="3725917"/>
            <a:ext cx="7657617" cy="2120068"/>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A power supply is a device that provides electrical energy to other devices. It converts input power, often from an electrical outlet, into the specific voltage and current needed to operate electronic components. Power supplies are crucial for the proper functioning of various electronic devices, ensuring they receive the right power to operate efficiently and safely.</a:t>
            </a:r>
            <a:endParaRPr lang="en-GB" i="0" dirty="0">
              <a:solidFill>
                <a:srgbClr val="000000"/>
              </a:solidFill>
              <a:effectLst/>
              <a:latin typeface="Times New Roman" panose="02020603050405020304" pitchFamily="18" charset="0"/>
              <a:cs typeface="Times New Roman" panose="02020603050405020304" pitchFamily="18" charset="0"/>
            </a:endParaRPr>
          </a:p>
        </p:txBody>
      </p:sp>
      <p:pic>
        <p:nvPicPr>
          <p:cNvPr id="4" name="image10.png"/>
          <p:cNvPicPr/>
          <p:nvPr/>
        </p:nvPicPr>
        <p:blipFill>
          <a:blip r:embed="rId1"/>
          <a:srcRect/>
          <a:stretch>
            <a:fillRect/>
          </a:stretch>
        </p:blipFill>
        <p:spPr>
          <a:xfrm>
            <a:off x="9299275" y="681486"/>
            <a:ext cx="1570008" cy="1860907"/>
          </a:xfrm>
          <a:prstGeom prst="rect">
            <a:avLst/>
          </a:prstGeom>
        </p:spPr>
      </p:pic>
      <p:pic>
        <p:nvPicPr>
          <p:cNvPr id="6" name="image3.png"/>
          <p:cNvPicPr/>
          <p:nvPr/>
        </p:nvPicPr>
        <p:blipFill>
          <a:blip r:embed="rId2"/>
          <a:srcRect/>
          <a:stretch>
            <a:fillRect/>
          </a:stretch>
        </p:blipFill>
        <p:spPr>
          <a:xfrm>
            <a:off x="8785309" y="3904888"/>
            <a:ext cx="2471420" cy="1762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69" y="82483"/>
            <a:ext cx="10663518" cy="880969"/>
          </a:xfrm>
        </p:spPr>
        <p:txBody>
          <a:bodyPr>
            <a:normAutofit/>
          </a:bodyPr>
          <a:lstStyle/>
          <a:p>
            <a:r>
              <a:rPr lang="en-IN" sz="2900" u="sng" dirty="0"/>
              <a:t>SOFTWARES USED</a:t>
            </a:r>
            <a:endParaRPr lang="en-IN" sz="2900" u="sng" dirty="0"/>
          </a:p>
        </p:txBody>
      </p:sp>
      <p:sp>
        <p:nvSpPr>
          <p:cNvPr id="3" name="Content Placeholder 2"/>
          <p:cNvSpPr>
            <a:spLocks noGrp="1"/>
          </p:cNvSpPr>
          <p:nvPr>
            <p:ph idx="1"/>
          </p:nvPr>
        </p:nvSpPr>
        <p:spPr>
          <a:xfrm>
            <a:off x="116034" y="1155939"/>
            <a:ext cx="10950388" cy="4778469"/>
          </a:xfrm>
        </p:spPr>
        <p:txBody>
          <a:bodyPr/>
          <a:lstStyle/>
          <a:p>
            <a:pPr marL="0" indent="0">
              <a:buNone/>
            </a:pPr>
            <a:r>
              <a:rPr lang="en-IN" sz="2000" dirty="0">
                <a:latin typeface="Sitka Small Semibold" pitchFamily="2" charset="0"/>
              </a:rPr>
              <a:t>1.ARDUINO IDE:</a:t>
            </a:r>
            <a:endParaRPr lang="en-IN" sz="2000" dirty="0">
              <a:latin typeface="Sitka Small Semibold" pitchFamily="2" charset="0"/>
            </a:endParaRPr>
          </a:p>
          <a:p>
            <a:pPr>
              <a:lnSpc>
                <a:spcPct val="150000"/>
              </a:lnSpc>
            </a:pPr>
            <a:r>
              <a:rPr lang="en-US" sz="1800" dirty="0">
                <a:latin typeface="Times New Roman" panose="02020603050405020304" pitchFamily="18" charset="0"/>
                <a:cs typeface="Times New Roman" panose="02020603050405020304" pitchFamily="18" charset="0"/>
              </a:rPr>
              <a:t>A cross platform application comprising functions that are coded in Embedded C and C++. The programs are written and uploaded to Arduino boards using the IDE. In this system, the program is written in Embedded C for the working of the hardware components</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It connects to the Arduino and </a:t>
            </a:r>
            <a:r>
              <a:rPr lang="en-US" sz="1800" dirty="0" err="1">
                <a:latin typeface="Times New Roman" panose="02020603050405020304" pitchFamily="18" charset="0"/>
                <a:cs typeface="Times New Roman" panose="02020603050405020304" pitchFamily="18" charset="0"/>
              </a:rPr>
              <a:t>Genuino</a:t>
            </a:r>
            <a:r>
              <a:rPr lang="en-US" sz="1800" dirty="0">
                <a:latin typeface="Times New Roman" panose="02020603050405020304" pitchFamily="18" charset="0"/>
                <a:cs typeface="Times New Roman" panose="02020603050405020304" pitchFamily="18" charset="0"/>
              </a:rPr>
              <a:t> hardware to upload programs and communicate with them. For this project we need three libraries</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AF MOTOR LIBRARY</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 SERVO LIBRARY</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 ULTASONIC LIBRARY</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348377" y="3647374"/>
            <a:ext cx="4606505" cy="19943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3741" y="143436"/>
            <a:ext cx="1810871" cy="538609"/>
          </a:xfrm>
          <a:prstGeom prst="rect">
            <a:avLst/>
          </a:prstGeom>
          <a:noFill/>
        </p:spPr>
        <p:txBody>
          <a:bodyPr wrap="square" rtlCol="0">
            <a:spAutoFit/>
          </a:bodyPr>
          <a:lstStyle/>
          <a:p>
            <a:r>
              <a:rPr lang="en-IN" sz="2900" u="sng" dirty="0"/>
              <a:t>DESIGN</a:t>
            </a:r>
            <a:endParaRPr lang="en-IN" sz="2900" u="sng" dirty="0"/>
          </a:p>
        </p:txBody>
      </p:sp>
      <p:sp>
        <p:nvSpPr>
          <p:cNvPr id="3" name="TextBox 2"/>
          <p:cNvSpPr txBox="1"/>
          <p:nvPr/>
        </p:nvSpPr>
        <p:spPr>
          <a:xfrm>
            <a:off x="475129" y="941294"/>
            <a:ext cx="2289409" cy="400110"/>
          </a:xfrm>
          <a:prstGeom prst="rect">
            <a:avLst/>
          </a:prstGeom>
          <a:noFill/>
        </p:spPr>
        <p:txBody>
          <a:bodyPr wrap="none" rtlCol="0">
            <a:spAutoFit/>
          </a:bodyPr>
          <a:lstStyle/>
          <a:p>
            <a:r>
              <a:rPr lang="en-IN" sz="2000" dirty="0">
                <a:latin typeface="Bahnschrift" panose="020B0502040204020203" pitchFamily="34" charset="0"/>
              </a:rPr>
              <a:t>BLOCK DIAGRAM </a:t>
            </a:r>
            <a:r>
              <a:rPr lang="en-IN" dirty="0"/>
              <a:t>:</a:t>
            </a: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9082" y="2106145"/>
            <a:ext cx="4882403" cy="34161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24" y="600635"/>
            <a:ext cx="2770094" cy="400110"/>
          </a:xfrm>
          <a:prstGeom prst="rect">
            <a:avLst/>
          </a:prstGeom>
          <a:noFill/>
        </p:spPr>
        <p:txBody>
          <a:bodyPr wrap="square" rtlCol="0">
            <a:spAutoFit/>
          </a:bodyPr>
          <a:lstStyle/>
          <a:p>
            <a:r>
              <a:rPr lang="en-IN" sz="2000" dirty="0">
                <a:latin typeface="Bahnschrift" panose="020B0502040204020203" pitchFamily="34" charset="0"/>
              </a:rPr>
              <a:t>CIRCUIT DIAGRAM :</a:t>
            </a:r>
            <a:endParaRPr lang="en-IN" sz="2000" dirty="0">
              <a:latin typeface="Bahnschrift" panose="020B0502040204020203"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1506" y="1506071"/>
            <a:ext cx="6551519" cy="39892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553" y="457199"/>
            <a:ext cx="2156360" cy="400110"/>
          </a:xfrm>
          <a:prstGeom prst="rect">
            <a:avLst/>
          </a:prstGeom>
          <a:noFill/>
        </p:spPr>
        <p:txBody>
          <a:bodyPr wrap="none" rtlCol="0">
            <a:spAutoFit/>
          </a:bodyPr>
          <a:lstStyle/>
          <a:p>
            <a:r>
              <a:rPr lang="en-IN" sz="2000" dirty="0">
                <a:latin typeface="Bahnschrift" panose="020B0502040204020203" pitchFamily="34" charset="0"/>
              </a:rPr>
              <a:t>FLOW DIAGRAM :</a:t>
            </a:r>
            <a:endParaRPr lang="en-IN" sz="2000" dirty="0">
              <a:latin typeface="Bahnschrift" panose="020B0502040204020203"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2900" y="1019175"/>
            <a:ext cx="3886200" cy="4819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5789" y="77637"/>
            <a:ext cx="2956835" cy="538609"/>
          </a:xfrm>
          <a:prstGeom prst="rect">
            <a:avLst/>
          </a:prstGeom>
          <a:noFill/>
        </p:spPr>
        <p:txBody>
          <a:bodyPr wrap="none" rtlCol="0">
            <a:spAutoFit/>
          </a:bodyPr>
          <a:lstStyle/>
          <a:p>
            <a:r>
              <a:rPr lang="en-IN" sz="2900" u="sng" dirty="0"/>
              <a:t>UML DIAGRAMS</a:t>
            </a:r>
            <a:endParaRPr lang="en-IN" sz="2900" u="sng" dirty="0"/>
          </a:p>
        </p:txBody>
      </p:sp>
      <p:sp>
        <p:nvSpPr>
          <p:cNvPr id="3" name="TextBox 2"/>
          <p:cNvSpPr txBox="1"/>
          <p:nvPr/>
        </p:nvSpPr>
        <p:spPr>
          <a:xfrm>
            <a:off x="327804" y="785004"/>
            <a:ext cx="2342180" cy="400110"/>
          </a:xfrm>
          <a:prstGeom prst="rect">
            <a:avLst/>
          </a:prstGeom>
          <a:noFill/>
        </p:spPr>
        <p:txBody>
          <a:bodyPr wrap="none" rtlCol="0">
            <a:spAutoFit/>
          </a:bodyPr>
          <a:lstStyle/>
          <a:p>
            <a:r>
              <a:rPr lang="en-IN" sz="2000" dirty="0">
                <a:latin typeface="Aptos Display" panose="020B0004020202020204" pitchFamily="34" charset="0"/>
              </a:rPr>
              <a:t>ACTIVITY DIAGRAM </a:t>
            </a:r>
            <a:r>
              <a:rPr lang="en-IN" dirty="0"/>
              <a:t>:</a:t>
            </a:r>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1111" y="1464962"/>
            <a:ext cx="5734050" cy="51530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386" y="491705"/>
            <a:ext cx="2108206" cy="400110"/>
          </a:xfrm>
          <a:prstGeom prst="rect">
            <a:avLst/>
          </a:prstGeom>
          <a:noFill/>
        </p:spPr>
        <p:txBody>
          <a:bodyPr wrap="none" rtlCol="0">
            <a:spAutoFit/>
          </a:bodyPr>
          <a:lstStyle/>
          <a:p>
            <a:r>
              <a:rPr lang="en-IN" sz="2000" dirty="0">
                <a:latin typeface="Aptos Display" panose="020B0004020202020204" pitchFamily="34" charset="0"/>
              </a:rPr>
              <a:t>CLASS DIAGRAM </a:t>
            </a:r>
            <a:r>
              <a:rPr lang="en-IN" dirty="0"/>
              <a: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8966" y="1413518"/>
            <a:ext cx="6858180" cy="40309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308" y="388190"/>
            <a:ext cx="2622193" cy="400110"/>
          </a:xfrm>
          <a:prstGeom prst="rect">
            <a:avLst/>
          </a:prstGeom>
          <a:noFill/>
        </p:spPr>
        <p:txBody>
          <a:bodyPr wrap="none" rtlCol="0">
            <a:spAutoFit/>
          </a:bodyPr>
          <a:lstStyle/>
          <a:p>
            <a:r>
              <a:rPr lang="en-IN" sz="2000" dirty="0">
                <a:latin typeface="Aptos Display" panose="020B0004020202020204" pitchFamily="34" charset="0"/>
              </a:rPr>
              <a:t>SEQUENCE DIAGRAM </a:t>
            </a:r>
            <a:r>
              <a:rPr lang="en-IN" dirty="0"/>
              <a:t>:</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6770" y="1090432"/>
            <a:ext cx="7112300" cy="40250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66" y="280784"/>
            <a:ext cx="3527738" cy="808485"/>
          </a:xfrm>
        </p:spPr>
        <p:txBody>
          <a:bodyPr>
            <a:normAutofit/>
          </a:bodyPr>
          <a:lstStyle/>
          <a:p>
            <a:r>
              <a:rPr lang="en-IN" sz="3200" u="sng" dirty="0"/>
              <a:t>INTRODUCTION</a:t>
            </a:r>
            <a:endParaRPr lang="en-IN" sz="3200" u="sng" dirty="0"/>
          </a:p>
        </p:txBody>
      </p:sp>
      <p:sp>
        <p:nvSpPr>
          <p:cNvPr id="3" name="Content Placeholder 2"/>
          <p:cNvSpPr>
            <a:spLocks noGrp="1"/>
          </p:cNvSpPr>
          <p:nvPr>
            <p:ph idx="1"/>
          </p:nvPr>
        </p:nvSpPr>
        <p:spPr>
          <a:xfrm>
            <a:off x="293298" y="1302588"/>
            <a:ext cx="9953780" cy="3995609"/>
          </a:xfrm>
        </p:spPr>
        <p:txBody>
          <a:bodyPr>
            <a:normAutofit lnSpcReduction="10000"/>
          </a:bodyPr>
          <a:lstStyle/>
          <a:p>
            <a:pPr>
              <a:lnSpc>
                <a:spcPct val="150000"/>
              </a:lnSpc>
              <a:buFont typeface="Arial" panose="020B0604020202020204" pitchFamily="34" charset="0"/>
              <a:buChar char="•"/>
            </a:pPr>
            <a:r>
              <a:rPr lang="en-GB" sz="2400" i="0" dirty="0">
                <a:solidFill>
                  <a:srgbClr val="000000"/>
                </a:solidFill>
                <a:effectLst/>
              </a:rPr>
              <a:t>Foot step power generation harnesses the energy generated by people’s foot steps to produce electricity.</a:t>
            </a:r>
            <a:endParaRPr lang="en-GB" sz="2400" i="0" dirty="0">
              <a:solidFill>
                <a:srgbClr val="000000"/>
              </a:solidFill>
              <a:effectLst/>
            </a:endParaRPr>
          </a:p>
          <a:p>
            <a:pPr>
              <a:lnSpc>
                <a:spcPct val="150000"/>
              </a:lnSpc>
              <a:buFont typeface="Arial" panose="020B0604020202020204" pitchFamily="34" charset="0"/>
              <a:buChar char="•"/>
            </a:pPr>
            <a:r>
              <a:rPr lang="en-GB" sz="2400" i="0" dirty="0">
                <a:solidFill>
                  <a:srgbClr val="000000"/>
                </a:solidFill>
                <a:effectLst/>
              </a:rPr>
              <a:t>This concept involves placing sensors or piezo electric materials on the floor that can convert mechanical pressure from foot steps into an electrical energy.</a:t>
            </a:r>
            <a:endParaRPr lang="en-GB" sz="2400" i="0" dirty="0">
              <a:solidFill>
                <a:srgbClr val="000000"/>
              </a:solidFill>
              <a:effectLst/>
            </a:endParaRPr>
          </a:p>
          <a:p>
            <a:pPr>
              <a:lnSpc>
                <a:spcPct val="150000"/>
              </a:lnSpc>
              <a:buFont typeface="Arial" panose="020B0604020202020204" pitchFamily="34" charset="0"/>
              <a:buChar char="•"/>
            </a:pPr>
            <a:r>
              <a:rPr lang="en-GB" sz="2400" i="0" dirty="0">
                <a:solidFill>
                  <a:srgbClr val="000000"/>
                </a:solidFill>
                <a:effectLst/>
              </a:rPr>
              <a:t>The generated electricity can be used for charging the smart electronic devices.</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0845" y="465827"/>
            <a:ext cx="3016275" cy="523220"/>
          </a:xfrm>
          <a:prstGeom prst="rect">
            <a:avLst/>
          </a:prstGeom>
          <a:noFill/>
        </p:spPr>
        <p:txBody>
          <a:bodyPr wrap="none" rtlCol="0">
            <a:spAutoFit/>
          </a:bodyPr>
          <a:lstStyle/>
          <a:p>
            <a:r>
              <a:rPr lang="en-IN" sz="2800" u="sng" dirty="0">
                <a:latin typeface="Aptos" panose="020B0004020202020204" pitchFamily="34" charset="0"/>
              </a:rPr>
              <a:t>IMPLEMENTATION</a:t>
            </a:r>
            <a:endParaRPr lang="en-IN" sz="2800" u="sng" dirty="0">
              <a:latin typeface="Aptos" panose="020B0004020202020204" pitchFamily="34" charset="0"/>
            </a:endParaRPr>
          </a:p>
        </p:txBody>
      </p:sp>
      <p:sp>
        <p:nvSpPr>
          <p:cNvPr id="4" name="TextBox 3"/>
          <p:cNvSpPr txBox="1"/>
          <p:nvPr/>
        </p:nvSpPr>
        <p:spPr>
          <a:xfrm>
            <a:off x="957532" y="1397479"/>
            <a:ext cx="8537994" cy="337207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dirty="0"/>
              <a:t>Arrange piezoelectric sensors in parallel.</a:t>
            </a:r>
            <a:endParaRPr lang="en-IN" dirty="0"/>
          </a:p>
          <a:p>
            <a:pPr marL="342900" indent="-342900">
              <a:lnSpc>
                <a:spcPct val="150000"/>
              </a:lnSpc>
              <a:buFont typeface="Arial" panose="020B0604020202020204" pitchFamily="34" charset="0"/>
              <a:buChar char="•"/>
            </a:pPr>
            <a:r>
              <a:rPr lang="en-IN" dirty="0"/>
              <a:t>Connect the sensor array to the breadboard.</a:t>
            </a:r>
            <a:endParaRPr lang="en-IN" dirty="0"/>
          </a:p>
          <a:p>
            <a:pPr marL="342900" indent="-342900">
              <a:lnSpc>
                <a:spcPct val="150000"/>
              </a:lnSpc>
              <a:buFont typeface="Arial" panose="020B0604020202020204" pitchFamily="34" charset="0"/>
              <a:buChar char="•"/>
            </a:pPr>
            <a:r>
              <a:rPr lang="en-IN" dirty="0"/>
              <a:t>Implement a bridge rectifier for AC to DC conversion.</a:t>
            </a:r>
            <a:endParaRPr lang="en-IN" dirty="0"/>
          </a:p>
          <a:p>
            <a:pPr marL="342900" indent="-342900">
              <a:lnSpc>
                <a:spcPct val="150000"/>
              </a:lnSpc>
              <a:buFont typeface="Arial" panose="020B0604020202020204" pitchFamily="34" charset="0"/>
              <a:buChar char="•"/>
            </a:pPr>
            <a:r>
              <a:rPr lang="en-IN" dirty="0"/>
              <a:t>Integrate a diode for one-way current </a:t>
            </a:r>
            <a:r>
              <a:rPr lang="en-IN" dirty="0" err="1"/>
              <a:t>flow.Include</a:t>
            </a:r>
            <a:r>
              <a:rPr lang="en-IN" dirty="0"/>
              <a:t> a resistor for power flow management.</a:t>
            </a:r>
            <a:endParaRPr lang="en-IN" dirty="0"/>
          </a:p>
          <a:p>
            <a:pPr marL="342900" indent="-342900">
              <a:lnSpc>
                <a:spcPct val="150000"/>
              </a:lnSpc>
              <a:buFont typeface="Arial" panose="020B0604020202020204" pitchFamily="34" charset="0"/>
              <a:buChar char="•"/>
            </a:pPr>
            <a:r>
              <a:rPr lang="en-IN" dirty="0"/>
              <a:t>Connect an LED indicator for real-time energy conversion.</a:t>
            </a:r>
            <a:endParaRPr lang="en-IN" dirty="0"/>
          </a:p>
          <a:p>
            <a:pPr marL="342900" indent="-342900">
              <a:lnSpc>
                <a:spcPct val="150000"/>
              </a:lnSpc>
              <a:buFont typeface="Arial" panose="020B0604020202020204" pitchFamily="34" charset="0"/>
              <a:buChar char="•"/>
            </a:pPr>
            <a:r>
              <a:rPr lang="en-IN" dirty="0"/>
              <a:t>Incorporate a battery storage system for excess energy.</a:t>
            </a:r>
            <a:endParaRPr lang="en-IN" dirty="0"/>
          </a:p>
          <a:p>
            <a:pPr marL="342900" indent="-342900">
              <a:lnSpc>
                <a:spcPct val="150000"/>
              </a:lnSpc>
              <a:buFont typeface="Arial" panose="020B0604020202020204" pitchFamily="34" charset="0"/>
              <a:buChar char="•"/>
            </a:pPr>
            <a:r>
              <a:rPr lang="en-IN" dirty="0"/>
              <a:t>Connect an LCD screen via Arduino for voltage monitoring.</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4694" y="258792"/>
            <a:ext cx="1485278" cy="538609"/>
          </a:xfrm>
          <a:prstGeom prst="rect">
            <a:avLst/>
          </a:prstGeom>
          <a:noFill/>
        </p:spPr>
        <p:txBody>
          <a:bodyPr wrap="none" rtlCol="0">
            <a:spAutoFit/>
          </a:bodyPr>
          <a:lstStyle/>
          <a:p>
            <a:r>
              <a:rPr lang="en-IN" sz="2900" u="sng" dirty="0"/>
              <a:t>RESULT</a:t>
            </a:r>
            <a:endParaRPr lang="en-IN" sz="2900" u="sng"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7849" y="1777041"/>
            <a:ext cx="7936302" cy="35023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138023"/>
            <a:ext cx="2554033" cy="538609"/>
          </a:xfrm>
          <a:prstGeom prst="rect">
            <a:avLst/>
          </a:prstGeom>
          <a:noFill/>
        </p:spPr>
        <p:txBody>
          <a:bodyPr wrap="none" rtlCol="0">
            <a:spAutoFit/>
          </a:bodyPr>
          <a:lstStyle/>
          <a:p>
            <a:r>
              <a:rPr lang="en-IN" sz="2900" u="sng" dirty="0"/>
              <a:t>CONCLUSION</a:t>
            </a:r>
            <a:endParaRPr lang="en-IN" sz="2900" u="sng" dirty="0"/>
          </a:p>
        </p:txBody>
      </p:sp>
      <p:sp>
        <p:nvSpPr>
          <p:cNvPr id="4" name="TextBox 3"/>
          <p:cNvSpPr txBox="1"/>
          <p:nvPr/>
        </p:nvSpPr>
        <p:spPr>
          <a:xfrm>
            <a:off x="379563" y="1199071"/>
            <a:ext cx="10498347" cy="4262705"/>
          </a:xfrm>
          <a:prstGeom prst="rect">
            <a:avLst/>
          </a:prstGeom>
          <a:noFill/>
        </p:spPr>
        <p:txBody>
          <a:bodyPr wrap="square">
            <a:spAutoFit/>
          </a:bodyPr>
          <a:lstStyle/>
          <a:p>
            <a:pPr marL="285750" indent="-285750" algn="just">
              <a:spcBef>
                <a:spcPts val="1100"/>
              </a:spcBef>
              <a:spcAft>
                <a:spcPts val="11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The project work “FOOT STEP POWER GENERATION” is designed and  developed  successfully,  for  the  demonstration  purpose  a  proto  type  module  is constructed with lower ratings of devices, &amp; results are found to be satisfactory.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285750" indent="-285750" algn="just">
              <a:spcBef>
                <a:spcPts val="1100"/>
              </a:spcBef>
              <a:spcAft>
                <a:spcPts val="11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This concept falls under the subject of non-conventional energy resources, out of the many alternative energy resources one dependable source is solar energy, but it is quite costliest affair. Therefore alternative cheapest source is to generate electricity from foot step.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285750" indent="-285750" algn="just">
              <a:spcBef>
                <a:spcPts val="1100"/>
              </a:spcBef>
              <a:spcAft>
                <a:spcPts val="11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This technology proven here is the ultimate inexpensive source of all known forms of energy. When it is implemented practically, depending up on the size &amp; traffic flow, each foot step may  produce  tens  of  kilowatts  power  every  day,  this  power  can  be  utilized  for  many applications.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285750" indent="-285750" algn="just">
              <a:spcBef>
                <a:spcPts val="1100"/>
              </a:spcBef>
              <a:spcAft>
                <a:spcPts val="11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If we are used this project at very busy stairs palace then we produce efficient useful electrical for large purposes. One important advantage of producing energy through this technology is that it does not pollute the environment.</a:t>
            </a:r>
            <a:endParaRPr lang="en-IN" sz="1600" dirty="0">
              <a:effectLst/>
              <a:latin typeface="Arial" panose="020B0604020202020204" pitchFamily="34" charset="0"/>
              <a:ea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7818" y="2380890"/>
            <a:ext cx="4664034" cy="923330"/>
          </a:xfrm>
          <a:prstGeom prst="rect">
            <a:avLst/>
          </a:prstGeom>
          <a:noFill/>
        </p:spPr>
        <p:txBody>
          <a:bodyPr wrap="none" rtlCol="0">
            <a:spAutoFit/>
          </a:bodyPr>
          <a:lstStyle/>
          <a:p>
            <a:r>
              <a:rPr lang="en-IN" sz="5400" u="sng" dirty="0"/>
              <a:t>THANK </a:t>
            </a:r>
            <a:r>
              <a:rPr lang="en-IN" dirty="0"/>
              <a:t> </a:t>
            </a:r>
            <a:r>
              <a:rPr lang="en-IN" sz="5400" u="sng" dirty="0"/>
              <a:t>YOU…</a:t>
            </a:r>
            <a:endParaRPr lang="en-IN" sz="5400"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44" y="435695"/>
            <a:ext cx="2355760" cy="808485"/>
          </a:xfrm>
        </p:spPr>
        <p:txBody>
          <a:bodyPr>
            <a:normAutofit/>
          </a:bodyPr>
          <a:lstStyle/>
          <a:p>
            <a:r>
              <a:rPr lang="en-IN" sz="3200" u="sng" dirty="0"/>
              <a:t>ABSTRAT</a:t>
            </a:r>
            <a:endParaRPr lang="en-IN" sz="3200" u="sng" dirty="0"/>
          </a:p>
        </p:txBody>
      </p:sp>
      <p:sp>
        <p:nvSpPr>
          <p:cNvPr id="3" name="Content Placeholder 2"/>
          <p:cNvSpPr>
            <a:spLocks noGrp="1"/>
          </p:cNvSpPr>
          <p:nvPr>
            <p:ph idx="1"/>
          </p:nvPr>
        </p:nvSpPr>
        <p:spPr>
          <a:xfrm>
            <a:off x="382944" y="1529366"/>
            <a:ext cx="9992933" cy="3799267"/>
          </a:xfrm>
        </p:spPr>
        <p:txBody>
          <a:bodyPr>
            <a:noAutofit/>
          </a:bodyPr>
          <a:lstStyle/>
          <a:p>
            <a:pPr>
              <a:lnSpc>
                <a:spcPct val="150000"/>
              </a:lnSpc>
              <a:buFont typeface="Arial" panose="020B0604020202020204" pitchFamily="34" charset="0"/>
              <a:buChar char="•"/>
            </a:pPr>
            <a:r>
              <a:rPr lang="en-GB" sz="2000" i="0" dirty="0">
                <a:solidFill>
                  <a:srgbClr val="000000"/>
                </a:solidFill>
                <a:effectLst/>
                <a:latin typeface="+mj-lt"/>
              </a:rPr>
              <a:t>This project presents the design and implementation of footstep</a:t>
            </a:r>
            <a:r>
              <a:rPr lang="en-GB" sz="2000" dirty="0">
                <a:latin typeface="+mj-lt"/>
              </a:rPr>
              <a:t> </a:t>
            </a:r>
            <a:r>
              <a:rPr lang="en-GB" sz="2000" i="0" dirty="0">
                <a:solidFill>
                  <a:srgbClr val="000000"/>
                </a:solidFill>
                <a:effectLst/>
                <a:latin typeface="+mj-lt"/>
              </a:rPr>
              <a:t>electrical power generation .</a:t>
            </a:r>
            <a:endParaRPr lang="en-GB" sz="2000" dirty="0">
              <a:solidFill>
                <a:srgbClr val="000000"/>
              </a:solidFill>
              <a:latin typeface="+mj-lt"/>
            </a:endParaRPr>
          </a:p>
          <a:p>
            <a:pPr>
              <a:lnSpc>
                <a:spcPct val="150000"/>
              </a:lnSpc>
              <a:buFont typeface="Arial" panose="020B0604020202020204" pitchFamily="34" charset="0"/>
              <a:buChar char="•"/>
            </a:pPr>
            <a:r>
              <a:rPr lang="en-GB" sz="2000" i="0" dirty="0">
                <a:solidFill>
                  <a:srgbClr val="000000"/>
                </a:solidFill>
                <a:effectLst/>
                <a:latin typeface="+mj-lt"/>
              </a:rPr>
              <a:t>Man has needed and used energy at an increasing rate for the well-being.</a:t>
            </a:r>
            <a:endParaRPr lang="en-GB" sz="2000" i="0" dirty="0">
              <a:solidFill>
                <a:srgbClr val="000000"/>
              </a:solidFill>
              <a:effectLst/>
              <a:latin typeface="+mj-lt"/>
            </a:endParaRPr>
          </a:p>
          <a:p>
            <a:pPr>
              <a:lnSpc>
                <a:spcPct val="150000"/>
              </a:lnSpc>
              <a:buFont typeface="Arial" panose="020B0604020202020204" pitchFamily="34" charset="0"/>
              <a:buChar char="•"/>
            </a:pPr>
            <a:r>
              <a:rPr lang="en-GB" sz="2000" i="0" dirty="0">
                <a:solidFill>
                  <a:srgbClr val="000000"/>
                </a:solidFill>
                <a:effectLst/>
                <a:latin typeface="+mj-lt"/>
              </a:rPr>
              <a:t>The generator aims to utilizes the kinetic energy generated by human</a:t>
            </a:r>
            <a:r>
              <a:rPr lang="en-GB" sz="2000" dirty="0">
                <a:latin typeface="+mj-lt"/>
              </a:rPr>
              <a:t> </a:t>
            </a:r>
            <a:r>
              <a:rPr lang="en-GB" sz="2000" i="0" dirty="0">
                <a:solidFill>
                  <a:srgbClr val="000000"/>
                </a:solidFill>
                <a:effectLst/>
                <a:latin typeface="+mj-lt"/>
              </a:rPr>
              <a:t>footsteps and converts it into electrical energy.</a:t>
            </a:r>
            <a:endParaRPr lang="en-GB" sz="2000" i="0" dirty="0">
              <a:solidFill>
                <a:srgbClr val="000000"/>
              </a:solidFill>
              <a:effectLst/>
              <a:latin typeface="+mj-lt"/>
            </a:endParaRPr>
          </a:p>
          <a:p>
            <a:pPr>
              <a:lnSpc>
                <a:spcPct val="150000"/>
              </a:lnSpc>
              <a:buFont typeface="Arial" panose="020B0604020202020204" pitchFamily="34" charset="0"/>
              <a:buChar char="•"/>
            </a:pPr>
            <a:r>
              <a:rPr lang="en-GB" sz="2000" i="0" dirty="0">
                <a:solidFill>
                  <a:srgbClr val="000000"/>
                </a:solidFill>
                <a:effectLst/>
                <a:latin typeface="+mj-lt"/>
              </a:rPr>
              <a:t>This system consists of piezoelectric sensors strategically placed under </a:t>
            </a:r>
            <a:r>
              <a:rPr lang="en-GB" sz="2000" i="0" dirty="0" err="1">
                <a:solidFill>
                  <a:srgbClr val="000000"/>
                </a:solidFill>
                <a:effectLst/>
                <a:latin typeface="+mj-lt"/>
              </a:rPr>
              <a:t>awalking</a:t>
            </a:r>
            <a:r>
              <a:rPr lang="en-GB" sz="2000" i="0" dirty="0">
                <a:solidFill>
                  <a:srgbClr val="000000"/>
                </a:solidFill>
                <a:effectLst/>
                <a:latin typeface="+mj-lt"/>
              </a:rPr>
              <a:t> </a:t>
            </a:r>
            <a:r>
              <a:rPr lang="en-GB" sz="2000" i="0" dirty="0" err="1">
                <a:solidFill>
                  <a:srgbClr val="000000"/>
                </a:solidFill>
                <a:effectLst/>
                <a:latin typeface="+mj-lt"/>
              </a:rPr>
              <a:t>sureace</a:t>
            </a:r>
            <a:r>
              <a:rPr lang="en-GB" sz="2000" i="0" dirty="0">
                <a:solidFill>
                  <a:srgbClr val="000000"/>
                </a:solidFill>
                <a:effectLst/>
                <a:latin typeface="+mj-lt"/>
              </a:rPr>
              <a:t> which generate voltage pulses upon compression.</a:t>
            </a:r>
            <a:endParaRPr lang="en-GB" sz="2000" i="0" dirty="0">
              <a:solidFill>
                <a:srgbClr val="000000"/>
              </a:solidFill>
              <a:effectLst/>
              <a:latin typeface="+mj-lt"/>
            </a:endParaRPr>
          </a:p>
          <a:p>
            <a:pPr>
              <a:lnSpc>
                <a:spcPct val="150000"/>
              </a:lnSpc>
              <a:buFont typeface="Arial" panose="020B0604020202020204" pitchFamily="34" charset="0"/>
              <a:buChar char="•"/>
            </a:pPr>
            <a:r>
              <a:rPr lang="en-GB" sz="2000" i="0" dirty="0">
                <a:solidFill>
                  <a:srgbClr val="000000"/>
                </a:solidFill>
                <a:effectLst/>
                <a:latin typeface="+mj-lt"/>
              </a:rPr>
              <a:t>These pulses are processed by an </a:t>
            </a:r>
            <a:r>
              <a:rPr lang="en-GB" sz="2000" i="0" dirty="0" err="1">
                <a:solidFill>
                  <a:srgbClr val="000000"/>
                </a:solidFill>
                <a:effectLst/>
                <a:latin typeface="+mj-lt"/>
              </a:rPr>
              <a:t>arduino</a:t>
            </a:r>
            <a:r>
              <a:rPr lang="en-GB" sz="2000" i="0" dirty="0">
                <a:solidFill>
                  <a:srgbClr val="000000"/>
                </a:solidFill>
                <a:effectLst/>
                <a:latin typeface="+mj-lt"/>
              </a:rPr>
              <a:t> board enabling the conversion of mechanical energy into electrical energy.</a:t>
            </a:r>
            <a:endParaRPr lang="en-GB" sz="2000" dirty="0">
              <a:solidFill>
                <a:srgbClr val="000000"/>
              </a:solidFill>
              <a:effectLst/>
              <a:latin typeface="+mj-lt"/>
            </a:endParaRPr>
          </a:p>
          <a:p>
            <a:pPr>
              <a:lnSpc>
                <a:spcPct val="150000"/>
              </a:lnSpc>
              <a:buFont typeface="Arial" panose="020B0604020202020204" pitchFamily="34" charset="0"/>
              <a:buChar char="•"/>
            </a:pPr>
            <a:endParaRPr lang="en-GB" sz="2000" dirty="0">
              <a:solidFill>
                <a:srgbClr val="000000"/>
              </a:solidFill>
              <a:effectLst/>
              <a:latin typeface="+mj-lt"/>
            </a:endParaRPr>
          </a:p>
          <a:p>
            <a:pPr>
              <a:buFont typeface="Arial" panose="020B0604020202020204" pitchFamily="34" charset="0"/>
              <a:buChar char="•"/>
            </a:pPr>
            <a:endParaRPr lang="en-GB" sz="2000" dirty="0">
              <a:solidFill>
                <a:srgbClr val="000000"/>
              </a:solidFill>
              <a:effectLst/>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967" y="576878"/>
            <a:ext cx="4087969" cy="808485"/>
          </a:xfrm>
        </p:spPr>
        <p:txBody>
          <a:bodyPr>
            <a:normAutofit/>
          </a:bodyPr>
          <a:lstStyle/>
          <a:p>
            <a:r>
              <a:rPr lang="en-IN" sz="3200" u="sng" dirty="0"/>
              <a:t>EXISTING PROBLEM</a:t>
            </a:r>
            <a:endParaRPr lang="en-IN" sz="3200" u="sng" dirty="0"/>
          </a:p>
        </p:txBody>
      </p:sp>
      <p:sp>
        <p:nvSpPr>
          <p:cNvPr id="3" name="Content Placeholder 2"/>
          <p:cNvSpPr>
            <a:spLocks noGrp="1"/>
          </p:cNvSpPr>
          <p:nvPr>
            <p:ph idx="1"/>
          </p:nvPr>
        </p:nvSpPr>
        <p:spPr>
          <a:xfrm>
            <a:off x="408823" y="1745207"/>
            <a:ext cx="9387625" cy="2494946"/>
          </a:xfrm>
        </p:spPr>
        <p:txBody>
          <a:bodyPr>
            <a:noAutofit/>
          </a:bodyPr>
          <a:lstStyle/>
          <a:p>
            <a:pPr>
              <a:lnSpc>
                <a:spcPct val="150000"/>
              </a:lnSpc>
              <a:buFont typeface="Arial" panose="020B0604020202020204" pitchFamily="34" charset="0"/>
              <a:buChar char="•"/>
            </a:pPr>
            <a:r>
              <a:rPr lang="en-GB" sz="2000" i="0" dirty="0">
                <a:solidFill>
                  <a:srgbClr val="000000"/>
                </a:solidFill>
                <a:effectLst/>
              </a:rPr>
              <a:t>Day by day , the population of the country is increasing and the requirement for the electricity is also increasing.</a:t>
            </a:r>
            <a:endParaRPr lang="en-GB" sz="2000" i="0" dirty="0">
              <a:solidFill>
                <a:srgbClr val="000000"/>
              </a:solidFill>
              <a:effectLst/>
            </a:endParaRPr>
          </a:p>
          <a:p>
            <a:pPr>
              <a:lnSpc>
                <a:spcPct val="150000"/>
              </a:lnSpc>
              <a:buFont typeface="Arial" panose="020B0604020202020204" pitchFamily="34" charset="0"/>
              <a:buChar char="•"/>
            </a:pPr>
            <a:r>
              <a:rPr lang="en-GB" sz="2000" i="0" dirty="0">
                <a:solidFill>
                  <a:srgbClr val="000000"/>
                </a:solidFill>
                <a:effectLst/>
              </a:rPr>
              <a:t>At the same time the wastage of energy also increased in many ways.</a:t>
            </a:r>
            <a:endParaRPr lang="en-GB" sz="2000" i="0" dirty="0">
              <a:solidFill>
                <a:srgbClr val="000000"/>
              </a:solidFill>
              <a:effectLst/>
            </a:endParaRPr>
          </a:p>
          <a:p>
            <a:pPr>
              <a:lnSpc>
                <a:spcPct val="150000"/>
              </a:lnSpc>
              <a:buFont typeface="Arial" panose="020B0604020202020204" pitchFamily="34" charset="0"/>
              <a:buChar char="•"/>
            </a:pPr>
            <a:r>
              <a:rPr lang="en-GB" sz="2000" i="0" dirty="0">
                <a:solidFill>
                  <a:srgbClr val="000000"/>
                </a:solidFill>
                <a:effectLst/>
              </a:rPr>
              <a:t>As technology is developed and the use of gadgets </a:t>
            </a:r>
            <a:r>
              <a:rPr lang="en-GB" sz="2000" i="0" dirty="0" err="1">
                <a:solidFill>
                  <a:srgbClr val="000000"/>
                </a:solidFill>
                <a:effectLst/>
              </a:rPr>
              <a:t>ie</a:t>
            </a:r>
            <a:r>
              <a:rPr lang="en-GB" sz="2000" i="0" dirty="0">
                <a:solidFill>
                  <a:srgbClr val="000000"/>
                </a:solidFill>
                <a:effectLst/>
              </a:rPr>
              <a:t> electronic devices </a:t>
            </a:r>
            <a:endParaRPr lang="en-GB" sz="2000" dirty="0">
              <a:solidFill>
                <a:srgbClr val="000000"/>
              </a:solidFill>
            </a:endParaRPr>
          </a:p>
          <a:p>
            <a:pPr marL="0" indent="0">
              <a:lnSpc>
                <a:spcPct val="150000"/>
              </a:lnSpc>
              <a:buNone/>
            </a:pPr>
            <a:r>
              <a:rPr lang="en-GB" sz="2000" i="0" dirty="0">
                <a:solidFill>
                  <a:srgbClr val="000000"/>
                </a:solidFill>
                <a:effectLst/>
              </a:rPr>
              <a:t>    also increased.</a:t>
            </a:r>
            <a:endParaRPr lang="en-GB" sz="2000" dirty="0">
              <a:solidFill>
                <a:srgbClr val="000000"/>
              </a:solidFill>
              <a:effectLst/>
            </a:endParaRPr>
          </a:p>
        </p:txBody>
      </p:sp>
      <p:pic>
        <p:nvPicPr>
          <p:cNvPr id="4" name="Picture 3"/>
          <p:cNvPicPr>
            <a:picLocks noChangeAspect="1"/>
          </p:cNvPicPr>
          <p:nvPr/>
        </p:nvPicPr>
        <p:blipFill>
          <a:blip r:embed="rId1"/>
          <a:stretch>
            <a:fillRect/>
          </a:stretch>
        </p:blipFill>
        <p:spPr>
          <a:xfrm>
            <a:off x="9282022" y="1811547"/>
            <a:ext cx="2562046" cy="23032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691" y="586112"/>
            <a:ext cx="4087969" cy="808485"/>
          </a:xfrm>
        </p:spPr>
        <p:txBody>
          <a:bodyPr>
            <a:normAutofit/>
          </a:bodyPr>
          <a:lstStyle/>
          <a:p>
            <a:r>
              <a:rPr lang="en-IN" sz="3200" u="sng" dirty="0"/>
              <a:t>DISADVANTAGES</a:t>
            </a:r>
            <a:endParaRPr lang="en-IN" sz="3200" u="sng" dirty="0"/>
          </a:p>
        </p:txBody>
      </p:sp>
      <p:sp>
        <p:nvSpPr>
          <p:cNvPr id="3" name="Content Placeholder 2"/>
          <p:cNvSpPr>
            <a:spLocks noGrp="1"/>
          </p:cNvSpPr>
          <p:nvPr>
            <p:ph idx="1"/>
          </p:nvPr>
        </p:nvSpPr>
        <p:spPr>
          <a:xfrm>
            <a:off x="342717" y="1865978"/>
            <a:ext cx="9387625" cy="2494946"/>
          </a:xfrm>
        </p:spPr>
        <p:txBody>
          <a:bodyPr>
            <a:noAutofit/>
          </a:bodyPr>
          <a:lstStyle/>
          <a:p>
            <a:pPr>
              <a:lnSpc>
                <a:spcPct val="150000"/>
              </a:lnSpc>
              <a:buFont typeface="Arial" panose="020B0604020202020204" pitchFamily="34" charset="0"/>
              <a:buChar char="•"/>
            </a:pPr>
            <a:r>
              <a:rPr lang="en-GB" sz="2000" i="0" dirty="0">
                <a:solidFill>
                  <a:srgbClr val="000000"/>
                </a:solidFill>
                <a:effectLst/>
              </a:rPr>
              <a:t>Due to the over usage of electronic gadgets the electricity is wasted</a:t>
            </a:r>
            <a:endParaRPr lang="en-GB" sz="2000" i="0" dirty="0">
              <a:solidFill>
                <a:srgbClr val="000000"/>
              </a:solidFill>
              <a:effectLst/>
            </a:endParaRPr>
          </a:p>
          <a:p>
            <a:pPr>
              <a:lnSpc>
                <a:spcPct val="150000"/>
              </a:lnSpc>
              <a:buFont typeface="Arial" panose="020B0604020202020204" pitchFamily="34" charset="0"/>
              <a:buChar char="•"/>
            </a:pPr>
            <a:r>
              <a:rPr lang="en-GB" sz="2000" i="0" dirty="0">
                <a:solidFill>
                  <a:srgbClr val="000000"/>
                </a:solidFill>
                <a:effectLst/>
              </a:rPr>
              <a:t>Because of this reason ,the future generations will suffer</a:t>
            </a:r>
            <a:endParaRPr lang="en-GB" sz="2000" dirty="0">
              <a:solidFill>
                <a:srgbClr val="000000"/>
              </a:solidFill>
            </a:endParaRPr>
          </a:p>
          <a:p>
            <a:pPr>
              <a:lnSpc>
                <a:spcPct val="150000"/>
              </a:lnSpc>
              <a:buFont typeface="Arial" panose="020B0604020202020204" pitchFamily="34" charset="0"/>
              <a:buChar char="•"/>
            </a:pPr>
            <a:r>
              <a:rPr lang="en-GB" sz="2000" i="0" dirty="0">
                <a:solidFill>
                  <a:srgbClr val="000000"/>
                </a:solidFill>
                <a:effectLst/>
              </a:rPr>
              <a:t>And also the energy is wasted due to human locomotion in </a:t>
            </a:r>
            <a:r>
              <a:rPr lang="en-GB" sz="2000" i="0" dirty="0" err="1">
                <a:solidFill>
                  <a:srgbClr val="000000"/>
                </a:solidFill>
                <a:effectLst/>
              </a:rPr>
              <a:t>manyways</a:t>
            </a:r>
            <a:endParaRPr lang="en-GB" sz="2000" i="0" dirty="0">
              <a:solidFill>
                <a:srgbClr val="000000"/>
              </a:solidFill>
              <a:effectLst/>
            </a:endParaRPr>
          </a:p>
          <a:p>
            <a:pPr>
              <a:lnSpc>
                <a:spcPct val="150000"/>
              </a:lnSpc>
              <a:buFont typeface="Arial" panose="020B0604020202020204" pitchFamily="34" charset="0"/>
              <a:buChar char="•"/>
            </a:pPr>
            <a:r>
              <a:rPr lang="en-GB" sz="2000" i="0" dirty="0">
                <a:solidFill>
                  <a:srgbClr val="000000"/>
                </a:solidFill>
                <a:effectLst/>
              </a:rPr>
              <a:t>To overcome this problem the energy wastage can be converted to usable form...</a:t>
            </a:r>
            <a:endParaRPr lang="en-GB" sz="2000" dirty="0">
              <a:solidFill>
                <a:srgbClr val="000000"/>
              </a:solidFill>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495" y="542979"/>
            <a:ext cx="4087969" cy="808485"/>
          </a:xfrm>
        </p:spPr>
        <p:txBody>
          <a:bodyPr>
            <a:normAutofit/>
          </a:bodyPr>
          <a:lstStyle/>
          <a:p>
            <a:r>
              <a:rPr lang="en-IN" sz="3200" u="sng" dirty="0"/>
              <a:t>PROPOSED SYSTEM</a:t>
            </a:r>
            <a:endParaRPr lang="en-IN" sz="3200" u="sng" dirty="0"/>
          </a:p>
        </p:txBody>
      </p:sp>
      <p:sp>
        <p:nvSpPr>
          <p:cNvPr id="3" name="Content Placeholder 2"/>
          <p:cNvSpPr>
            <a:spLocks noGrp="1"/>
          </p:cNvSpPr>
          <p:nvPr>
            <p:ph idx="1"/>
          </p:nvPr>
        </p:nvSpPr>
        <p:spPr>
          <a:xfrm>
            <a:off x="615857" y="1608721"/>
            <a:ext cx="9034013" cy="1125471"/>
          </a:xfrm>
        </p:spPr>
        <p:txBody>
          <a:bodyPr>
            <a:noAutofit/>
          </a:bodyPr>
          <a:lstStyle/>
          <a:p>
            <a:pPr>
              <a:buFont typeface="Arial" panose="020B0604020202020204" pitchFamily="34" charset="0"/>
              <a:buChar char="•"/>
            </a:pPr>
            <a:r>
              <a:rPr lang="en-GB" sz="2000" i="0" dirty="0">
                <a:solidFill>
                  <a:srgbClr val="000000"/>
                </a:solidFill>
                <a:effectLst/>
              </a:rPr>
              <a:t>THIS PROJECT IS USED TO GENERATE VOLTAGE USING FOOTSTEP FORCE.</a:t>
            </a:r>
            <a:endParaRPr lang="en-GB" sz="2000" i="0" dirty="0">
              <a:solidFill>
                <a:srgbClr val="000000"/>
              </a:solidFill>
              <a:effectLst/>
            </a:endParaRPr>
          </a:p>
          <a:p>
            <a:pPr>
              <a:buFont typeface="Arial" panose="020B0604020202020204" pitchFamily="34" charset="0"/>
              <a:buChar char="•"/>
            </a:pPr>
            <a:r>
              <a:rPr lang="en-GB" sz="2000" i="0" dirty="0">
                <a:solidFill>
                  <a:srgbClr val="000000"/>
                </a:solidFill>
                <a:effectLst/>
              </a:rPr>
              <a:t>ENERGY OF HUMAN LOCOMOTION CAN BE CONVERTED TO ELECTRICAL </a:t>
            </a:r>
            <a:r>
              <a:rPr lang="en-GB" sz="2000" i="0" dirty="0">
                <a:solidFill>
                  <a:srgbClr val="000000"/>
                </a:solidFill>
                <a:effectLst/>
                <a:latin typeface="YAFdJjTk5UU 0"/>
              </a:rPr>
              <a:t>ENERGY.</a:t>
            </a:r>
            <a:endParaRPr lang="en-GB" sz="2000" dirty="0">
              <a:solidFill>
                <a:srgbClr val="000000"/>
              </a:solidFill>
              <a:effectLst/>
              <a:latin typeface="YAFdJjTk5UU 0"/>
            </a:endParaRPr>
          </a:p>
          <a:p>
            <a:pPr>
              <a:buFont typeface="Arial" panose="020B0604020202020204" pitchFamily="34" charset="0"/>
              <a:buChar char="•"/>
            </a:pPr>
            <a:endParaRPr lang="en-GB" sz="2000" dirty="0">
              <a:solidFill>
                <a:srgbClr val="000000"/>
              </a:solidFill>
              <a:effectLst/>
            </a:endParaRPr>
          </a:p>
        </p:txBody>
      </p:sp>
      <p:pic>
        <p:nvPicPr>
          <p:cNvPr id="5" name="Picture 4"/>
          <p:cNvPicPr>
            <a:picLocks noChangeAspect="1"/>
          </p:cNvPicPr>
          <p:nvPr/>
        </p:nvPicPr>
        <p:blipFill>
          <a:blip r:embed="rId1"/>
          <a:stretch>
            <a:fillRect/>
          </a:stretch>
        </p:blipFill>
        <p:spPr>
          <a:xfrm>
            <a:off x="4114801" y="2991451"/>
            <a:ext cx="3838754" cy="27882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615" y="482594"/>
            <a:ext cx="4087969" cy="808485"/>
          </a:xfrm>
        </p:spPr>
        <p:txBody>
          <a:bodyPr>
            <a:normAutofit/>
          </a:bodyPr>
          <a:lstStyle/>
          <a:p>
            <a:r>
              <a:rPr lang="en-IN" sz="3200" u="sng" dirty="0"/>
              <a:t>ADVANTAGES</a:t>
            </a:r>
            <a:endParaRPr lang="en-IN" sz="3200" u="sng" dirty="0"/>
          </a:p>
        </p:txBody>
      </p:sp>
      <p:sp>
        <p:nvSpPr>
          <p:cNvPr id="3" name="Content Placeholder 2"/>
          <p:cNvSpPr>
            <a:spLocks noGrp="1"/>
          </p:cNvSpPr>
          <p:nvPr>
            <p:ph idx="1"/>
          </p:nvPr>
        </p:nvSpPr>
        <p:spPr>
          <a:xfrm>
            <a:off x="667615" y="1779714"/>
            <a:ext cx="9400902" cy="1774582"/>
          </a:xfrm>
        </p:spPr>
        <p:txBody>
          <a:bodyPr>
            <a:noAutofit/>
          </a:bodyPr>
          <a:lstStyle/>
          <a:p>
            <a:pPr>
              <a:lnSpc>
                <a:spcPct val="150000"/>
              </a:lnSpc>
              <a:buFont typeface="Arial" panose="020B0604020202020204" pitchFamily="34" charset="0"/>
              <a:buChar char="•"/>
            </a:pPr>
            <a:r>
              <a:rPr lang="en-GB" sz="2000" i="0" dirty="0">
                <a:solidFill>
                  <a:srgbClr val="000000"/>
                </a:solidFill>
                <a:effectLst/>
              </a:rPr>
              <a:t>THIS PROJECT IS VERY USEFUL IN PUBLIC PLACES LIKE BUS STANDS, </a:t>
            </a:r>
            <a:r>
              <a:rPr lang="en-GB" sz="2000" i="0" dirty="0">
                <a:solidFill>
                  <a:srgbClr val="000000"/>
                </a:solidFill>
                <a:effectLst/>
                <a:latin typeface="YAFdJjTk5UU 0"/>
              </a:rPr>
              <a:t>THEATERS,RAILWAY STATIONS,SHOPPING MALLS ETC.</a:t>
            </a:r>
            <a:endParaRPr lang="en-GB" sz="2000" i="0" dirty="0">
              <a:solidFill>
                <a:srgbClr val="000000"/>
              </a:solidFill>
              <a:effectLst/>
              <a:latin typeface="YAFdJjTk5UU 0"/>
            </a:endParaRPr>
          </a:p>
          <a:p>
            <a:pPr>
              <a:lnSpc>
                <a:spcPct val="150000"/>
              </a:lnSpc>
              <a:buFont typeface="Arial" panose="020B0604020202020204" pitchFamily="34" charset="0"/>
              <a:buChar char="•"/>
            </a:pPr>
            <a:r>
              <a:rPr lang="en-GB" sz="2000" i="0" dirty="0">
                <a:solidFill>
                  <a:srgbClr val="000000"/>
                </a:solidFill>
                <a:effectLst/>
              </a:rPr>
              <a:t>THESE SYSTEMS ARE PLACED IN PUBLIC PLACES WHERE PEOPLE WALK AND </a:t>
            </a:r>
            <a:r>
              <a:rPr lang="en-GB" sz="2000" i="0" dirty="0">
                <a:solidFill>
                  <a:srgbClr val="000000"/>
                </a:solidFill>
                <a:effectLst/>
                <a:latin typeface="YAFdJjTk5UU 0"/>
              </a:rPr>
              <a:t>THE SYSTEM GENERATES VOLTAGE ON EVERY STEP.</a:t>
            </a:r>
            <a:endParaRPr lang="en-GB" sz="2000" i="0" dirty="0">
              <a:solidFill>
                <a:srgbClr val="000000"/>
              </a:solidFill>
              <a:effectLst/>
              <a:latin typeface="YAFdJjTk5UU 0"/>
            </a:endParaRPr>
          </a:p>
          <a:p>
            <a:pPr>
              <a:lnSpc>
                <a:spcPct val="150000"/>
              </a:lnSpc>
              <a:buFont typeface="Arial" panose="020B0604020202020204" pitchFamily="34" charset="0"/>
              <a:buChar char="•"/>
            </a:pPr>
            <a:r>
              <a:rPr lang="en-GB" sz="2000" i="0" dirty="0">
                <a:solidFill>
                  <a:srgbClr val="000000"/>
                </a:solidFill>
                <a:effectLst/>
              </a:rPr>
              <a:t>IN ANOTHER WAY,WE ARE ALSO SAVING NATURAL ENERGY RESOURCE.</a:t>
            </a:r>
            <a:endParaRPr lang="en-GB" sz="2000" dirty="0">
              <a:solidFill>
                <a:srgbClr val="000000"/>
              </a:solidFill>
              <a:effectLst/>
              <a:latin typeface="YAFdJjTk5UU 0"/>
            </a:endParaRPr>
          </a:p>
          <a:p>
            <a:pPr marL="0" indent="0">
              <a:buNone/>
            </a:pPr>
            <a:endParaRPr lang="en-GB" sz="2000" dirty="0">
              <a:solidFill>
                <a:srgbClr val="000000"/>
              </a:solidFill>
              <a:effectLst/>
              <a:latin typeface="YAFdJjTk5UU 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371"/>
            <a:ext cx="5189113" cy="808485"/>
          </a:xfrm>
        </p:spPr>
        <p:txBody>
          <a:bodyPr>
            <a:normAutofit fontScale="90000"/>
          </a:bodyPr>
          <a:lstStyle/>
          <a:p>
            <a:r>
              <a:rPr lang="en-IN" sz="3200" u="sng" dirty="0"/>
              <a:t>HARDWARE COMPONENTS</a:t>
            </a:r>
            <a:endParaRPr lang="en-IN" sz="3200" u="sng" dirty="0"/>
          </a:p>
        </p:txBody>
      </p:sp>
      <p:sp>
        <p:nvSpPr>
          <p:cNvPr id="3" name="Content Placeholder 2"/>
          <p:cNvSpPr>
            <a:spLocks noGrp="1"/>
          </p:cNvSpPr>
          <p:nvPr>
            <p:ph idx="1"/>
          </p:nvPr>
        </p:nvSpPr>
        <p:spPr>
          <a:xfrm>
            <a:off x="58339" y="1557836"/>
            <a:ext cx="7657617" cy="1410237"/>
          </a:xfrm>
        </p:spPr>
        <p:txBody>
          <a:bodyPr>
            <a:noAutofit/>
          </a:bodyPr>
          <a:lstStyle/>
          <a:p>
            <a:pPr>
              <a:lnSpc>
                <a:spcPct val="100000"/>
              </a:lnSpc>
              <a:buFont typeface="Arial" panose="020B0604020202020204" pitchFamily="34" charset="0"/>
              <a:buChar char="•"/>
            </a:pPr>
            <a:r>
              <a:rPr lang="en-GB" sz="1800" i="0" dirty="0">
                <a:solidFill>
                  <a:srgbClr val="000000"/>
                </a:solidFill>
                <a:effectLst/>
                <a:latin typeface="Times New Roman" panose="02020603050405020304" pitchFamily="18" charset="0"/>
                <a:cs typeface="Times New Roman" panose="02020603050405020304" pitchFamily="18" charset="0"/>
              </a:rPr>
              <a:t>The Arduino Uno is a versatile microcontroller board enabling the creation and control of electronic projects. </a:t>
            </a:r>
            <a:endParaRPr lang="en-GB"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1800" i="0" dirty="0">
                <a:solidFill>
                  <a:srgbClr val="000000"/>
                </a:solidFill>
                <a:effectLst/>
                <a:latin typeface="Times New Roman" panose="02020603050405020304" pitchFamily="18" charset="0"/>
                <a:cs typeface="Times New Roman" panose="02020603050405020304" pitchFamily="18" charset="0"/>
              </a:rPr>
              <a:t>It runs code, or sketches, guiding the ATmega328P microcontroller to interact with connected components.</a:t>
            </a:r>
            <a:endParaRPr lang="en-GB" sz="1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8339" y="1096171"/>
            <a:ext cx="2067874" cy="400110"/>
          </a:xfrm>
          <a:prstGeom prst="rect">
            <a:avLst/>
          </a:prstGeom>
          <a:noFill/>
        </p:spPr>
        <p:txBody>
          <a:bodyPr wrap="none" rtlCol="0">
            <a:spAutoFit/>
          </a:bodyPr>
          <a:lstStyle/>
          <a:p>
            <a:r>
              <a:rPr lang="en-IN" sz="2000" b="1" dirty="0"/>
              <a:t>1.Arduino UNO</a:t>
            </a:r>
            <a:r>
              <a:rPr lang="en-IN" sz="2000" dirty="0"/>
              <a:t>:</a:t>
            </a:r>
            <a:endParaRPr lang="en-IN" sz="2000" dirty="0"/>
          </a:p>
        </p:txBody>
      </p:sp>
      <p:sp>
        <p:nvSpPr>
          <p:cNvPr id="5" name="TextBox 4"/>
          <p:cNvSpPr txBox="1"/>
          <p:nvPr/>
        </p:nvSpPr>
        <p:spPr>
          <a:xfrm>
            <a:off x="58339" y="3264252"/>
            <a:ext cx="3116109" cy="400110"/>
          </a:xfrm>
          <a:prstGeom prst="rect">
            <a:avLst/>
          </a:prstGeom>
          <a:noFill/>
        </p:spPr>
        <p:txBody>
          <a:bodyPr wrap="none" rtlCol="0">
            <a:spAutoFit/>
          </a:bodyPr>
          <a:lstStyle/>
          <a:p>
            <a:r>
              <a:rPr lang="en-IN" sz="2000" b="1" dirty="0"/>
              <a:t>2</a:t>
            </a:r>
            <a:r>
              <a:rPr lang="en-IN" sz="2000" b="1" i="0" dirty="0">
                <a:solidFill>
                  <a:srgbClr val="000000"/>
                </a:solidFill>
                <a:effectLst/>
                <a:latin typeface="YAFdJjTk5UU 0"/>
              </a:rPr>
              <a:t>.</a:t>
            </a:r>
            <a:r>
              <a:rPr lang="en-IN" sz="2000" b="1" i="0" dirty="0">
                <a:solidFill>
                  <a:srgbClr val="000000"/>
                </a:solidFill>
                <a:effectLst/>
              </a:rPr>
              <a:t>PIEZOELECTRIC</a:t>
            </a:r>
            <a:r>
              <a:rPr lang="en-IN" sz="2000" b="1" i="0" dirty="0">
                <a:solidFill>
                  <a:srgbClr val="000000"/>
                </a:solidFill>
                <a:effectLst/>
                <a:latin typeface="YAFdJjTk5UU 0"/>
              </a:rPr>
              <a:t> </a:t>
            </a:r>
            <a:r>
              <a:rPr lang="en-IN" sz="2000" b="1" i="0" dirty="0">
                <a:solidFill>
                  <a:srgbClr val="000000"/>
                </a:solidFill>
                <a:effectLst/>
              </a:rPr>
              <a:t>SENSORS</a:t>
            </a:r>
            <a:r>
              <a:rPr lang="en-IN" sz="2000" i="0" dirty="0">
                <a:solidFill>
                  <a:srgbClr val="000000"/>
                </a:solidFill>
                <a:effectLst/>
                <a:latin typeface="YAFdJjTk5UU 0"/>
              </a:rPr>
              <a:t>:</a:t>
            </a:r>
            <a:endParaRPr lang="en-IN" sz="2000" dirty="0"/>
          </a:p>
        </p:txBody>
      </p:sp>
      <p:sp>
        <p:nvSpPr>
          <p:cNvPr id="10" name="TextBox 9"/>
          <p:cNvSpPr txBox="1"/>
          <p:nvPr/>
        </p:nvSpPr>
        <p:spPr>
          <a:xfrm>
            <a:off x="58339" y="3725917"/>
            <a:ext cx="7657617" cy="2125582"/>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Piezoelectric sensors convert mechanical stress into electrical signals, detecting changes in pressure, acceleration, or force. They're widely used in applications like industrial machinery monitoring and medical devices, providing precise measurements through voltage generated in response to mechanical deformation.</a:t>
            </a:r>
            <a:endParaRPr lang="en-GB" i="0" dirty="0">
              <a:solidFill>
                <a:srgbClr val="000000"/>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1577" y="669613"/>
            <a:ext cx="3692106" cy="2896611"/>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110" y="3821501"/>
            <a:ext cx="2271622" cy="2029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50" y="502588"/>
            <a:ext cx="1388533" cy="571500"/>
          </a:xfrm>
        </p:spPr>
        <p:txBody>
          <a:bodyPr>
            <a:normAutofit/>
          </a:bodyPr>
          <a:lstStyle/>
          <a:p>
            <a:r>
              <a:rPr lang="en-IN" sz="2000" b="1" dirty="0"/>
              <a:t>3.Diode</a:t>
            </a:r>
            <a:r>
              <a:rPr lang="en-IN" sz="2400" dirty="0"/>
              <a:t>:</a:t>
            </a:r>
            <a:endParaRPr lang="en-IN" sz="2400" dirty="0"/>
          </a:p>
        </p:txBody>
      </p:sp>
      <p:sp>
        <p:nvSpPr>
          <p:cNvPr id="3" name="Content Placeholder 2"/>
          <p:cNvSpPr>
            <a:spLocks noGrp="1"/>
          </p:cNvSpPr>
          <p:nvPr>
            <p:ph idx="1"/>
          </p:nvPr>
        </p:nvSpPr>
        <p:spPr>
          <a:xfrm>
            <a:off x="97850" y="1162891"/>
            <a:ext cx="7476994" cy="1907687"/>
          </a:xfrm>
        </p:spPr>
        <p:txBody>
          <a:bodyPr>
            <a:noAutofit/>
          </a:bodyPr>
          <a:lstStyle/>
          <a:p>
            <a:pPr>
              <a:lnSpc>
                <a:spcPct val="100000"/>
              </a:lnSpc>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A diode in an IoT project acts like a one-way street for electricity. It allows the current to flow in one direction but blocks it from going the other way. This helps control the flow of electricity and protect the components in the project</a:t>
            </a:r>
            <a:endParaRPr lang="en-GB" sz="1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8339" y="3264252"/>
            <a:ext cx="1455911" cy="461665"/>
          </a:xfrm>
          <a:prstGeom prst="rect">
            <a:avLst/>
          </a:prstGeom>
          <a:noFill/>
        </p:spPr>
        <p:txBody>
          <a:bodyPr wrap="none" rtlCol="0">
            <a:spAutoFit/>
          </a:bodyPr>
          <a:lstStyle/>
          <a:p>
            <a:r>
              <a:rPr lang="en-IN" sz="2000" b="1" i="0" dirty="0">
                <a:solidFill>
                  <a:srgbClr val="000000"/>
                </a:solidFill>
                <a:effectLst/>
                <a:latin typeface="YAFdJjTk5UU 0"/>
              </a:rPr>
              <a:t>4.16*2</a:t>
            </a:r>
            <a:r>
              <a:rPr lang="en-IN" sz="2400" b="1" i="0" dirty="0">
                <a:solidFill>
                  <a:srgbClr val="000000"/>
                </a:solidFill>
                <a:effectLst/>
                <a:latin typeface="YAFdJjTk5UU 0"/>
              </a:rPr>
              <a:t> </a:t>
            </a:r>
            <a:r>
              <a:rPr lang="en-IN" sz="2000" b="1" dirty="0">
                <a:solidFill>
                  <a:srgbClr val="000000"/>
                </a:solidFill>
                <a:latin typeface="+mj-lt"/>
              </a:rPr>
              <a:t>LCD</a:t>
            </a:r>
            <a:r>
              <a:rPr lang="en-IN" sz="2400" i="0" dirty="0">
                <a:solidFill>
                  <a:srgbClr val="000000"/>
                </a:solidFill>
                <a:effectLst/>
                <a:latin typeface="YAFdJjTk5UU 0"/>
              </a:rPr>
              <a:t>:</a:t>
            </a:r>
            <a:endParaRPr lang="en-IN" sz="2400" dirty="0"/>
          </a:p>
        </p:txBody>
      </p:sp>
      <p:sp>
        <p:nvSpPr>
          <p:cNvPr id="10" name="TextBox 9"/>
          <p:cNvSpPr txBox="1"/>
          <p:nvPr/>
        </p:nvSpPr>
        <p:spPr>
          <a:xfrm>
            <a:off x="58339" y="3725917"/>
            <a:ext cx="7657617" cy="1704569"/>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GB" i="0" u="none" strike="noStrike" dirty="0">
                <a:solidFill>
                  <a:srgbClr val="000000"/>
                </a:solidFill>
                <a:effectLst/>
                <a:latin typeface="Times New Roman" panose="02020603050405020304" pitchFamily="18" charset="0"/>
                <a:cs typeface="Times New Roman" panose="02020603050405020304" pitchFamily="18" charset="0"/>
              </a:rPr>
              <a:t>A 16x2 LCD display refers to a liquid crystal display with 16 columns and 2 rows of characters, allowing the display of 32 characters at a time. These displays are commonly used in electronic projects and devices for presenting information such as text or simple graphics.</a:t>
            </a:r>
            <a:endParaRPr lang="en-GB" i="0" dirty="0">
              <a:solidFill>
                <a:srgbClr val="000000"/>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4437" y="968314"/>
            <a:ext cx="2415067" cy="1454331"/>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249" y="3639155"/>
            <a:ext cx="3450400" cy="1592402"/>
          </a:xfrm>
          <a:prstGeom prst="rect">
            <a:avLst/>
          </a:prstGeom>
        </p:spPr>
      </p:pic>
    </p:spTree>
  </p:cSld>
  <p:clrMapOvr>
    <a:masterClrMapping/>
  </p:clrMapOvr>
</p:sld>
</file>

<file path=ppt/theme/theme1.xml><?xml version="1.0" encoding="utf-8"?>
<a:theme xmlns:a="http://schemas.openxmlformats.org/drawingml/2006/main" name="MinimalXOVTI">
  <a:themeElements>
    <a:clrScheme name="3D">
      <a:dk1>
        <a:sysClr val="windowText" lastClr="000000"/>
      </a:dk1>
      <a:lt1>
        <a:sysClr val="window" lastClr="FFFFFF"/>
      </a:lt1>
      <a:dk2>
        <a:srgbClr val="201449"/>
      </a:dk2>
      <a:lt2>
        <a:srgbClr val="F3F0E9"/>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Template>
  <TotalTime>0</TotalTime>
  <Words>7135</Words>
  <Application>WPS Presentation</Application>
  <PresentationFormat>Widescreen</PresentationFormat>
  <Paragraphs>143</Paragraphs>
  <Slides>23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Segoe UI</vt:lpstr>
      <vt:lpstr>Courier New</vt:lpstr>
      <vt:lpstr>Goudy Old Style</vt:lpstr>
      <vt:lpstr>YAFdJjTk5UU 0</vt:lpstr>
      <vt:lpstr>Segoe Print</vt:lpstr>
      <vt:lpstr>Times New Roman</vt:lpstr>
      <vt:lpstr>Open sans</vt:lpstr>
      <vt:lpstr>Microsoft YaHei</vt:lpstr>
      <vt:lpstr>Arial Unicode MS</vt:lpstr>
      <vt:lpstr>Calibri</vt:lpstr>
      <vt:lpstr>Sitka Small Semibold</vt:lpstr>
      <vt:lpstr>Bahnschrift</vt:lpstr>
      <vt:lpstr>Aptos Display</vt:lpstr>
      <vt:lpstr>Aptos</vt:lpstr>
      <vt:lpstr>MinimalXOVTI</vt:lpstr>
      <vt:lpstr>TITLE : "FOOT STEP POWER GENERATION" </vt:lpstr>
      <vt:lpstr>INTRODUCTION</vt:lpstr>
      <vt:lpstr>ABSTRACT</vt:lpstr>
      <vt:lpstr>EXISTING PROBLEM</vt:lpstr>
      <vt:lpstr>DISADVANTAGES</vt:lpstr>
      <vt:lpstr>PROPOSED SYSTEM</vt:lpstr>
      <vt:lpstr>ADVANTAGES</vt:lpstr>
      <vt:lpstr>HARDWARE COMPONENTS</vt:lpstr>
      <vt:lpstr>3.Diode:</vt:lpstr>
      <vt:lpstr>5.Breadboard:</vt:lpstr>
      <vt:lpstr>7.Resistor:</vt:lpstr>
      <vt:lpstr>9.Jumper Wires:</vt:lpstr>
      <vt:lpstr>SOFTWARES USED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"FOOT STEP POWER GENERATION"</dc:title>
  <dc:creator>bhanu teja baru</dc:creator>
  <cp:lastModifiedBy>Rishitha. K</cp:lastModifiedBy>
  <cp:revision>6</cp:revision>
  <dcterms:created xsi:type="dcterms:W3CDTF">2023-11-14T05:19:00Z</dcterms:created>
  <dcterms:modified xsi:type="dcterms:W3CDTF">2025-02-10T23:53:02Z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5DD2C40E7A9B4C00B324839FD9977FD5_13</vt:lpwstr>
  </property>
  <property fmtid="{D5CDD505-2E9C-101B-9397-08002B2CF9AE}" pid="3" name="KSOProductBuildVer">
    <vt:lpwstr>1033-12.2.0.19805</vt:lpwstr>
  </property>
</Properties>
</file>